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9"/>
  </p:notesMasterIdLst>
  <p:handoutMasterIdLst>
    <p:handoutMasterId r:id="rId20"/>
  </p:handoutMasterIdLst>
  <p:sldIdLst>
    <p:sldId id="412" r:id="rId2"/>
    <p:sldId id="414" r:id="rId3"/>
    <p:sldId id="415" r:id="rId4"/>
    <p:sldId id="416" r:id="rId5"/>
    <p:sldId id="417" r:id="rId6"/>
    <p:sldId id="429" r:id="rId7"/>
    <p:sldId id="418" r:id="rId8"/>
    <p:sldId id="419" r:id="rId9"/>
    <p:sldId id="420" r:id="rId10"/>
    <p:sldId id="426" r:id="rId11"/>
    <p:sldId id="427" r:id="rId12"/>
    <p:sldId id="422" r:id="rId13"/>
    <p:sldId id="423" r:id="rId14"/>
    <p:sldId id="421" r:id="rId15"/>
    <p:sldId id="428" r:id="rId16"/>
    <p:sldId id="424" r:id="rId17"/>
    <p:sldId id="425" r:id="rId18"/>
  </p:sldIdLst>
  <p:sldSz cx="9144000" cy="5143500" type="screen16x9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930"/>
    <a:srgbClr val="811A20"/>
    <a:srgbClr val="C8BC0B"/>
    <a:srgbClr val="DA9F14"/>
    <a:srgbClr val="562067"/>
    <a:srgbClr val="50B948"/>
    <a:srgbClr val="781D7E"/>
    <a:srgbClr val="002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CE061-AFC1-4BC0-A12B-F3246C77D01E}" v="3" dt="2022-09-08T12:23:22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576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28"/>
    </p:cViewPr>
  </p:sorterViewPr>
  <p:notesViewPr>
    <p:cSldViewPr>
      <p:cViewPr varScale="1">
        <p:scale>
          <a:sx n="60" d="100"/>
          <a:sy n="60" d="100"/>
        </p:scale>
        <p:origin x="-1574" y="-91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8886183bcae988c/Documenten/SampleFlight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000326270133717E-2"/>
          <c:y val="9.1625892527954389E-2"/>
          <c:w val="0.91619766582155715"/>
          <c:h val="0.86548597566638807"/>
        </c:manualLayout>
      </c:layout>
      <c:lineChart>
        <c:grouping val="standard"/>
        <c:varyColors val="0"/>
        <c:ser>
          <c:idx val="0"/>
          <c:order val="0"/>
          <c:tx>
            <c:v>Altitude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Blad1!$A$2:$A$31</c:f>
              <c:numCache>
                <c:formatCode>General</c:formatCode>
                <c:ptCount val="30"/>
                <c:pt idx="0">
                  <c:v>797.86</c:v>
                </c:pt>
                <c:pt idx="1">
                  <c:v>797.45</c:v>
                </c:pt>
                <c:pt idx="2">
                  <c:v>798.68</c:v>
                </c:pt>
                <c:pt idx="3">
                  <c:v>845.43</c:v>
                </c:pt>
                <c:pt idx="4">
                  <c:v>936.47</c:v>
                </c:pt>
                <c:pt idx="5">
                  <c:v>1056.8399999999999</c:v>
                </c:pt>
                <c:pt idx="6">
                  <c:v>1160.8</c:v>
                </c:pt>
                <c:pt idx="7">
                  <c:v>1238.0999999999999</c:v>
                </c:pt>
                <c:pt idx="8">
                  <c:v>1295.93</c:v>
                </c:pt>
                <c:pt idx="9">
                  <c:v>1335.92</c:v>
                </c:pt>
                <c:pt idx="10">
                  <c:v>1355.4</c:v>
                </c:pt>
                <c:pt idx="11">
                  <c:v>1358.68</c:v>
                </c:pt>
                <c:pt idx="12">
                  <c:v>1347.81</c:v>
                </c:pt>
                <c:pt idx="13">
                  <c:v>1314.18</c:v>
                </c:pt>
                <c:pt idx="14">
                  <c:v>1253.69</c:v>
                </c:pt>
                <c:pt idx="15">
                  <c:v>1223.55</c:v>
                </c:pt>
                <c:pt idx="16">
                  <c:v>1203.6600000000001</c:v>
                </c:pt>
                <c:pt idx="17">
                  <c:v>1179.46</c:v>
                </c:pt>
                <c:pt idx="18">
                  <c:v>1142.76</c:v>
                </c:pt>
                <c:pt idx="19">
                  <c:v>1098.06</c:v>
                </c:pt>
                <c:pt idx="20">
                  <c:v>1057.6600000000001</c:v>
                </c:pt>
                <c:pt idx="21">
                  <c:v>1017.06</c:v>
                </c:pt>
                <c:pt idx="22">
                  <c:v>994.91</c:v>
                </c:pt>
                <c:pt idx="23">
                  <c:v>950.5</c:v>
                </c:pt>
                <c:pt idx="24">
                  <c:v>930.12</c:v>
                </c:pt>
                <c:pt idx="25">
                  <c:v>907.77</c:v>
                </c:pt>
                <c:pt idx="26">
                  <c:v>885.83</c:v>
                </c:pt>
                <c:pt idx="27">
                  <c:v>846.46</c:v>
                </c:pt>
                <c:pt idx="28">
                  <c:v>820.3</c:v>
                </c:pt>
                <c:pt idx="29">
                  <c:v>791.6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24B-4649-B4E3-2DBC2C583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7465328"/>
        <c:axId val="1057464912"/>
      </c:lineChart>
      <c:catAx>
        <c:axId val="10574653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464912"/>
        <c:crosses val="autoZero"/>
        <c:auto val="1"/>
        <c:lblAlgn val="ctr"/>
        <c:lblOffset val="100"/>
        <c:noMultiLvlLbl val="0"/>
      </c:catAx>
      <c:valAx>
        <c:axId val="105746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4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C786E8-07F1-077A-EFA0-5A3B263062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3188059-1632-F0D9-DD60-2550708DA9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CD74222B-7BB1-8275-7DDE-06EEA057625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F44605FF-7D3A-750A-1C6B-DCA8C4B85C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1475057F-9DFC-449E-A28D-E66E4737D085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E499DFF-6848-AFDD-D22A-3DFD206A11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202B3A6-0CA3-95E0-BC17-42DD2912E36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447488B1-E564-C89A-18CA-1257A70790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54A7A38A-C40E-7F75-90E0-4306FA3CE8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62470F3F-1827-C858-7C0C-21443F6955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81B88EE0-9C75-AA4E-5395-1B137355D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676CF27F-BF8C-44CC-BB8D-268A39058985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ＭＳ Ｐゴシック" pitchFamily="6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foto-1-breed.jpg">
            <a:extLst>
              <a:ext uri="{FF2B5EF4-FFF2-40B4-BE49-F238E27FC236}">
                <a16:creationId xmlns:a16="http://schemas.microsoft.com/office/drawing/2014/main" id="{312923E0-B65E-D654-855E-44101679C2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-titel.png">
            <a:extLst>
              <a:ext uri="{FF2B5EF4-FFF2-40B4-BE49-F238E27FC236}">
                <a16:creationId xmlns:a16="http://schemas.microsoft.com/office/drawing/2014/main" id="{D95438E1-423F-D3D8-76DC-3240D31CF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0"/>
          <a:stretch>
            <a:fillRect/>
          </a:stretch>
        </p:blipFill>
        <p:spPr bwMode="auto">
          <a:xfrm>
            <a:off x="179388" y="2463800"/>
            <a:ext cx="87852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.png">
            <a:extLst>
              <a:ext uri="{FF2B5EF4-FFF2-40B4-BE49-F238E27FC236}">
                <a16:creationId xmlns:a16="http://schemas.microsoft.com/office/drawing/2014/main" id="{44188953-3C17-C230-F8F4-8E696E1FF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8566"/>
          <a:stretch>
            <a:fillRect/>
          </a:stretch>
        </p:blipFill>
        <p:spPr bwMode="auto">
          <a:xfrm>
            <a:off x="179388" y="123825"/>
            <a:ext cx="8785225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15616" y="2859828"/>
            <a:ext cx="7632848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115616" y="3507854"/>
            <a:ext cx="7632848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576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5647284-391F-803A-44C1-44D3C526250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pic>
        <p:nvPicPr>
          <p:cNvPr id="3" name="Afbeelding 7" descr="logo-slide-titel-wit.png">
            <a:extLst>
              <a:ext uri="{FF2B5EF4-FFF2-40B4-BE49-F238E27FC236}">
                <a16:creationId xmlns:a16="http://schemas.microsoft.com/office/drawing/2014/main" id="{187FFA0F-2592-29C2-51BF-83FF2816E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3"/>
          <a:stretch>
            <a:fillRect/>
          </a:stretch>
        </p:blipFill>
        <p:spPr bwMode="auto">
          <a:xfrm>
            <a:off x="250825" y="2286000"/>
            <a:ext cx="86423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-wit.png">
            <a:extLst>
              <a:ext uri="{FF2B5EF4-FFF2-40B4-BE49-F238E27FC236}">
                <a16:creationId xmlns:a16="http://schemas.microsoft.com/office/drawing/2014/main" id="{3B569B38-F0F0-79B8-20AB-048C6A8A9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0"/>
          <a:stretch>
            <a:fillRect/>
          </a:stretch>
        </p:blipFill>
        <p:spPr bwMode="auto">
          <a:xfrm>
            <a:off x="250825" y="195263"/>
            <a:ext cx="8642350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Klik om de 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161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F0504AD1-1C56-6372-3441-B9D719D99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5B3BF2AD-065C-5C6D-C80F-45F43BF3F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lang="nl-BE" sz="140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17F109F-0FD1-E90B-5D43-F15E74E4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839668-6678-4406-9B00-2C1CDFE3292C}" type="datetime1">
              <a:rPr lang="nl-BE" altLang="en-US"/>
              <a:pPr>
                <a:defRPr/>
              </a:pPr>
              <a:t>8/09/2022</a:t>
            </a:fld>
            <a:endParaRPr lang="nl-BE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2D0EFDE-E931-BCE1-AE12-9D5B8AAF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B8E2C9-B95B-7935-E8CA-653DBAE8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5517B8-CAA4-4C31-B635-9BED45DB928A}" type="slidenum">
              <a:rPr lang="nl-BE" altLang="en-US"/>
              <a:pPr>
                <a:defRPr/>
              </a:pPr>
              <a:t>‹nr.›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6855374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487F96BB-EFA7-9979-A3E3-2052F8495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844D95B5-4FC2-4AEB-9E8F-F1BE75BE9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idx="1"/>
          </p:nvPr>
        </p:nvSpPr>
        <p:spPr bwMode="auto">
          <a:xfrm>
            <a:off x="251520" y="627534"/>
            <a:ext cx="8640960" cy="39424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000">
                <a:latin typeface="Verdana"/>
              </a:defRPr>
            </a:lvl1pPr>
            <a:lvl2pPr algn="l">
              <a:defRPr sz="2400" baseline="0">
                <a:latin typeface="Verdana"/>
              </a:defRPr>
            </a:lvl2pPr>
            <a:lvl3pPr>
              <a:defRPr sz="2000">
                <a:latin typeface="Verdana"/>
              </a:defRPr>
            </a:lvl3pPr>
            <a:lvl4pPr>
              <a:defRPr sz="1500">
                <a:latin typeface="Verdana"/>
              </a:defRPr>
            </a:lvl4pPr>
            <a:lvl5pPr>
              <a:defRPr sz="1500">
                <a:latin typeface="Verdana"/>
              </a:defRPr>
            </a:lvl5pPr>
          </a:lstStyle>
          <a:p>
            <a:pPr lvl="1"/>
            <a:endParaRPr lang="nl-BE" noProof="0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6504202-D6DF-03F5-2449-5D3CD07E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E2B636-E516-4FF0-96AF-27E0BF6A2D56}" type="datetime1">
              <a:rPr lang="nl-BE" altLang="en-US"/>
              <a:pPr>
                <a:defRPr/>
              </a:pPr>
              <a:t>8/09/2022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B60EA38-AD92-5EA5-03BB-879CEDB0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BD336-CB7A-B213-E83F-599333F5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0CE4DB-3F8E-46A3-8650-3644AC0E85E8}" type="slidenum">
              <a:rPr lang="nl-BE" altLang="en-US"/>
              <a:pPr>
                <a:defRPr/>
              </a:pPr>
              <a:t>‹nr.›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50612173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E26A74C6-196F-334A-4B54-2DF1ADF15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9CC7B669-E01F-431C-A472-7F949C43E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3F9B9D2-90FA-D9D6-2AA4-7FF2CB50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0AD88F-8072-49EF-83FB-2DD4CDEDAB31}" type="datetime1">
              <a:rPr lang="nl-BE" altLang="en-US"/>
              <a:pPr>
                <a:defRPr/>
              </a:pPr>
              <a:t>8/09/2022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4814DA9-233A-E571-01C8-4CD3F422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585A8-013C-72F4-09ED-EE3E37D3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279B4E-09D2-42A8-915B-B247AD102BE0}" type="slidenum">
              <a:rPr lang="nl-BE" altLang="en-US"/>
              <a:pPr>
                <a:defRPr/>
              </a:pPr>
              <a:t>‹nr.›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281145417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464EE9BD-2F38-B75F-7836-D0EA4EA12C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Titelstijl van model bewerken</a:t>
            </a:r>
            <a:endParaRPr lang="nl-NL" altLang="en-US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447B1579-5C6E-0C1A-2377-3F78D327FA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Klik om de tekststijl van het model te bewerken</a:t>
            </a:r>
          </a:p>
          <a:p>
            <a:pPr lvl="1"/>
            <a:r>
              <a:rPr lang="nl-BE" altLang="en-US"/>
              <a:t>Tweede niveau</a:t>
            </a:r>
          </a:p>
          <a:p>
            <a:pPr lvl="2"/>
            <a:r>
              <a:rPr lang="nl-BE" altLang="en-US"/>
              <a:t>Derde niveau</a:t>
            </a:r>
          </a:p>
          <a:p>
            <a:pPr lvl="3"/>
            <a:r>
              <a:rPr lang="nl-BE" altLang="en-US"/>
              <a:t>Vierde niveau</a:t>
            </a:r>
          </a:p>
          <a:p>
            <a:pPr lvl="4"/>
            <a:r>
              <a:rPr lang="nl-BE" altLang="en-US"/>
              <a:t>Vijfde niveau</a:t>
            </a:r>
            <a:endParaRPr lang="nl-NL" alt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671EA0-02E2-A77F-C1DA-F03B2D360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40EE02-543F-4F4F-BB16-4551A086CE1A}" type="datetimeFigureOut">
              <a:rPr lang="nl-NL" altLang="en-US"/>
              <a:pPr>
                <a:defRPr/>
              </a:pPr>
              <a:t>8-9-2022</a:t>
            </a:fld>
            <a:endParaRPr lang="nl-NL" alt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1EB335-489A-14D0-132C-995D20DD1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6FEEA40-3F3B-B9E0-B33D-5EEA69BEF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D6FA35E-8648-4D66-8313-9A53736FAF72}" type="slidenum">
              <a:rPr lang="nl-NL" altLang="en-US"/>
              <a:pPr>
                <a:defRPr/>
              </a:pPr>
              <a:t>‹nr.›</a:t>
            </a:fld>
            <a:endParaRPr lang="nl-N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ocs/en/data-sheet/MPL3115A2.pdf" TargetMode="External"/><Relationship Id="rId2" Type="http://schemas.openxmlformats.org/officeDocument/2006/relationships/hyperlink" Target="https://www.nxp.com/docs/en/data-sheet/MMA8451Q.pdf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tmansS/ROCKETSCIENCE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58972917-117F-3201-3EC4-B52CD8F47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2859088"/>
            <a:ext cx="7632700" cy="631825"/>
          </a:xfrm>
        </p:spPr>
        <p:txBody>
          <a:bodyPr/>
          <a:lstStyle/>
          <a:p>
            <a:r>
              <a:rPr lang="en-GB" altLang="en-US" dirty="0" err="1">
                <a:ea typeface="MS PGothic" panose="020B0600070205080204" pitchFamily="34" charset="-128"/>
              </a:rPr>
              <a:t>Mechanica</a:t>
            </a:r>
            <a:r>
              <a:rPr lang="en-GB" altLang="en-US" dirty="0">
                <a:ea typeface="MS PGothic" panose="020B0600070205080204" pitchFamily="34" charset="-128"/>
              </a:rPr>
              <a:t>: Rocket science</a:t>
            </a:r>
            <a:endParaRPr lang="nl-NL" altLang="en-US" dirty="0">
              <a:ea typeface="MS PGothic" panose="020B0600070205080204" pitchFamily="34" charset="-128"/>
            </a:endParaRPr>
          </a:p>
        </p:txBody>
      </p:sp>
      <p:sp>
        <p:nvSpPr>
          <p:cNvPr id="9219" name="Subtitel 2">
            <a:extLst>
              <a:ext uri="{FF2B5EF4-FFF2-40B4-BE49-F238E27FC236}">
                <a16:creationId xmlns:a16="http://schemas.microsoft.com/office/drawing/2014/main" id="{EDC74780-BC69-B5DC-2D97-7967EE0DD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13" y="3508375"/>
            <a:ext cx="7632700" cy="431800"/>
          </a:xfrm>
        </p:spPr>
        <p:txBody>
          <a:bodyPr/>
          <a:lstStyle/>
          <a:p>
            <a:r>
              <a:rPr lang="nl-NL" altLang="en-US">
                <a:ea typeface="MS PGothic" panose="020B0600070205080204" pitchFamily="34" charset="-128"/>
              </a:rPr>
              <a:t>Sam Motmans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6C6BD-F71C-A1B9-354E-4390850A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software: Datasheets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15E26C-9218-68E3-1C62-8F2DAEC3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Espressif-ESP32 Microcontroller</a:t>
            </a:r>
          </a:p>
          <a:p>
            <a:pPr lvl="1"/>
            <a:r>
              <a:rPr lang="nl-BE" sz="2000" dirty="0">
                <a:hlinkClick r:id="rId2"/>
              </a:rPr>
              <a:t>https://www.espressif.com/sites/default/files/documentation/esp32-wroom-32e_esp32-wroom-32ue_datasheet_en.pdf</a:t>
            </a:r>
          </a:p>
          <a:p>
            <a:r>
              <a:rPr lang="en-GB" sz="2400" dirty="0"/>
              <a:t>MMA8451Q Accelerometer</a:t>
            </a:r>
            <a:endParaRPr lang="nl-BE" sz="2400" dirty="0"/>
          </a:p>
          <a:p>
            <a:pPr lvl="1"/>
            <a:r>
              <a:rPr lang="nl-BE" sz="1800" dirty="0">
                <a:hlinkClick r:id="rId2"/>
              </a:rPr>
              <a:t>https://www.nxp.com/docs/en/data-sheet/MMA8451Q.pdf</a:t>
            </a:r>
            <a:endParaRPr lang="nl-BE" sz="1800" dirty="0"/>
          </a:p>
          <a:p>
            <a:pPr lvl="1"/>
            <a:endParaRPr lang="nl-BE" sz="1800" dirty="0"/>
          </a:p>
          <a:p>
            <a:r>
              <a:rPr lang="en-GB" sz="2400" dirty="0"/>
              <a:t>MPL3115A2</a:t>
            </a:r>
            <a:r>
              <a:rPr lang="en-US" sz="2400" dirty="0"/>
              <a:t> Altimeter</a:t>
            </a:r>
          </a:p>
          <a:p>
            <a:pPr lvl="1"/>
            <a:r>
              <a:rPr lang="en-US" sz="1800" dirty="0">
                <a:hlinkClick r:id="rId3"/>
              </a:rPr>
              <a:t>https://www.nxp.com/docs/en/data-sheet/MPL3115A2.pdf</a:t>
            </a:r>
            <a:endParaRPr lang="en-US" sz="1800" dirty="0"/>
          </a:p>
          <a:p>
            <a:pPr lvl="1"/>
            <a:endParaRPr lang="en-US" sz="18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166351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191F5-F1F1-CC5E-9958-65489315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software: </a:t>
            </a:r>
            <a:r>
              <a:rPr lang="nl-NL" altLang="en-US" dirty="0" err="1">
                <a:ea typeface="MS PGothic" panose="020B0600070205080204" pitchFamily="34" charset="-128"/>
              </a:rPr>
              <a:t>Schematic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BBEB30F-7FFA-F459-CE2E-43ED9BD5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398" y="627063"/>
            <a:ext cx="6561204" cy="3943350"/>
          </a:xfrm>
        </p:spPr>
      </p:pic>
    </p:spTree>
    <p:extLst>
      <p:ext uri="{BB962C8B-B14F-4D97-AF65-F5344CB8AC3E}">
        <p14:creationId xmlns:p14="http://schemas.microsoft.com/office/powerpoint/2010/main" val="425357836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9AF47-2F19-3D00-1175-9720F6B1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software: PCB</a:t>
            </a:r>
            <a:endParaRPr lang="en-US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1493A8-B95B-8ED2-1EFA-E2F20188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0" b="89933" l="8123" r="89916">
                        <a14:foregroundMark x1="20728" y1="10470" x2="63725" y2="12081"/>
                        <a14:foregroundMark x1="63725" y1="12081" x2="66667" y2="11409"/>
                        <a14:foregroundMark x1="9104" y1="13691" x2="8263" y2="29128"/>
                        <a14:foregroundMark x1="13305" y1="7785" x2="42297" y2="6040"/>
                        <a14:foregroundMark x1="13585" y1="36779" x2="13866" y2="40940"/>
                        <a14:foregroundMark x1="51401" y1="52483" x2="53361" y2="55034"/>
                        <a14:foregroundMark x1="17087" y1="32752" x2="15826" y2="44430"/>
                        <a14:foregroundMark x1="17927" y1="44564" x2="13025" y2="32886"/>
                        <a14:foregroundMark x1="13025" y1="32886" x2="16667" y2="318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368" y="627063"/>
            <a:ext cx="3779264" cy="3943350"/>
          </a:xfrm>
        </p:spPr>
      </p:pic>
    </p:spTree>
    <p:extLst>
      <p:ext uri="{BB962C8B-B14F-4D97-AF65-F5344CB8AC3E}">
        <p14:creationId xmlns:p14="http://schemas.microsoft.com/office/powerpoint/2010/main" val="50111430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FDE18-1542-6DC7-62A7-C5BBBBC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1D011D-2C43-D42E-4BC3-F89DFD0D3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Language driver C++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Language dashboard/ parser: Python</a:t>
            </a:r>
          </a:p>
          <a:p>
            <a:pPr lvl="1"/>
            <a:r>
              <a:rPr lang="en-US" dirty="0"/>
              <a:t>See attachment</a:t>
            </a:r>
          </a:p>
          <a:p>
            <a:pPr lvl="1"/>
            <a:r>
              <a:rPr lang="en-US" dirty="0">
                <a:hlinkClick r:id="rId2"/>
              </a:rPr>
              <a:t>https://github.com/MotmansS/ROCKETSCIENCE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3260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539D8-ADE2-B305-05FF-1A3E7FDF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Data </a:t>
            </a:r>
            <a:r>
              <a:rPr lang="nl-NL" altLang="en-US" dirty="0" err="1">
                <a:ea typeface="MS PGothic" panose="020B0600070205080204" pitchFamily="34" charset="-128"/>
              </a:rPr>
              <a:t>structure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example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F3FA8C-2B76-4C92-357B-8FEEC909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.CSV FORMAT</a:t>
            </a:r>
          </a:p>
          <a:p>
            <a:pPr lvl="1"/>
            <a:r>
              <a:rPr lang="en-US" dirty="0"/>
              <a:t>Comma separated value</a:t>
            </a:r>
          </a:p>
          <a:p>
            <a:pPr lvl="2"/>
            <a:r>
              <a:rPr lang="en-US" dirty="0"/>
              <a:t>Height , </a:t>
            </a:r>
            <a:r>
              <a:rPr lang="en-US" dirty="0" err="1"/>
              <a:t>accel_x</a:t>
            </a:r>
            <a:r>
              <a:rPr lang="en-US" dirty="0"/>
              <a:t>, </a:t>
            </a:r>
            <a:r>
              <a:rPr lang="en-US" dirty="0" err="1"/>
              <a:t>accel_y</a:t>
            </a:r>
            <a:r>
              <a:rPr lang="en-US" dirty="0"/>
              <a:t>, </a:t>
            </a:r>
            <a:r>
              <a:rPr lang="en-US" dirty="0" err="1"/>
              <a:t>accel_z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4779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3C88F-4724-BB8E-FC65-F9F7D9A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Data </a:t>
            </a:r>
            <a:r>
              <a:rPr lang="nl-NL" altLang="en-US" dirty="0" err="1">
                <a:ea typeface="MS PGothic" panose="020B0600070205080204" pitchFamily="34" charset="-128"/>
              </a:rPr>
              <a:t>structure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example</a:t>
            </a:r>
            <a:endParaRPr lang="nl-BE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DF9B1551-2BC9-3227-5027-72920682A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010586"/>
              </p:ext>
            </p:extLst>
          </p:nvPr>
        </p:nvGraphicFramePr>
        <p:xfrm>
          <a:off x="1331639" y="627063"/>
          <a:ext cx="5616625" cy="3960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815347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BC8CC-4B86-D145-D1C6-65285D0A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Rocket Science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5A101-F8AC-7EE9-3DC3-2204C34D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the circuit board as seen fit in your design</a:t>
            </a:r>
          </a:p>
          <a:p>
            <a:r>
              <a:rPr lang="en-US" dirty="0"/>
              <a:t>Read out the data and visualize to see the height trajectory of the rocket</a:t>
            </a:r>
          </a:p>
          <a:p>
            <a:r>
              <a:rPr lang="en-US" dirty="0"/>
              <a:t>* Utilize acceleration and height data to get x, y, and z directions of the trajectory.</a:t>
            </a:r>
          </a:p>
          <a:p>
            <a:pPr lvl="1"/>
            <a:r>
              <a:rPr lang="en-US" dirty="0"/>
              <a:t>Visualize this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4066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58972917-117F-3201-3EC4-B52CD8F47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2859088"/>
            <a:ext cx="7632700" cy="631825"/>
          </a:xfrm>
        </p:spPr>
        <p:txBody>
          <a:bodyPr/>
          <a:lstStyle/>
          <a:p>
            <a:r>
              <a:rPr lang="en-GB" altLang="en-US" dirty="0" err="1">
                <a:ea typeface="MS PGothic" panose="020B0600070205080204" pitchFamily="34" charset="-128"/>
              </a:rPr>
              <a:t>Mechanica</a:t>
            </a:r>
            <a:r>
              <a:rPr lang="en-GB" altLang="en-US" dirty="0">
                <a:ea typeface="MS PGothic" panose="020B0600070205080204" pitchFamily="34" charset="-128"/>
              </a:rPr>
              <a:t>: Rocket science</a:t>
            </a:r>
            <a:endParaRPr lang="nl-NL" altLang="en-US" dirty="0">
              <a:ea typeface="MS PGothic" panose="020B0600070205080204" pitchFamily="34" charset="-128"/>
            </a:endParaRPr>
          </a:p>
        </p:txBody>
      </p:sp>
      <p:sp>
        <p:nvSpPr>
          <p:cNvPr id="9219" name="Subtitel 2">
            <a:extLst>
              <a:ext uri="{FF2B5EF4-FFF2-40B4-BE49-F238E27FC236}">
                <a16:creationId xmlns:a16="http://schemas.microsoft.com/office/drawing/2014/main" id="{EDC74780-BC69-B5DC-2D97-7967EE0DD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13" y="3508375"/>
            <a:ext cx="7632700" cy="431800"/>
          </a:xfrm>
        </p:spPr>
        <p:txBody>
          <a:bodyPr/>
          <a:lstStyle/>
          <a:p>
            <a:r>
              <a:rPr lang="nl-NL" altLang="en-US">
                <a:ea typeface="MS PGothic" panose="020B0600070205080204" pitchFamily="34" charset="-128"/>
              </a:rPr>
              <a:t>Sam Motmans</a:t>
            </a:r>
          </a:p>
        </p:txBody>
      </p:sp>
    </p:spTree>
    <p:extLst>
      <p:ext uri="{BB962C8B-B14F-4D97-AF65-F5344CB8AC3E}">
        <p14:creationId xmlns:p14="http://schemas.microsoft.com/office/powerpoint/2010/main" val="222614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el 1">
            <a:extLst>
              <a:ext uri="{FF2B5EF4-FFF2-40B4-BE49-F238E27FC236}">
                <a16:creationId xmlns:a16="http://schemas.microsoft.com/office/drawing/2014/main" id="{0D12D8D7-1C8F-C0B2-D83E-CF0C04E1A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836613"/>
            <a:ext cx="6985000" cy="6318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altLang="en-US" dirty="0">
                <a:ea typeface="MS PGothic" panose="020B0600070205080204" pitchFamily="34" charset="-128"/>
              </a:rPr>
              <a:t>	</a:t>
            </a:r>
            <a:r>
              <a:rPr lang="nl-NL" altLang="en-US" dirty="0" err="1">
                <a:ea typeface="MS PGothic" panose="020B0600070205080204" pitchFamily="34" charset="-128"/>
              </a:rPr>
              <a:t>Rocket</a:t>
            </a:r>
            <a:r>
              <a:rPr lang="nl-NL" altLang="en-US" dirty="0">
                <a:ea typeface="MS PGothic" panose="020B0600070205080204" pitchFamily="34" charset="-128"/>
              </a:rPr>
              <a:t> </a:t>
            </a:r>
            <a:r>
              <a:rPr lang="nl-NL" altLang="en-US" dirty="0" err="1">
                <a:ea typeface="MS PGothic" panose="020B0600070205080204" pitchFamily="34" charset="-128"/>
              </a:rPr>
              <a:t>height</a:t>
            </a:r>
            <a:r>
              <a:rPr lang="nl-NL" altLang="en-US" dirty="0">
                <a:ea typeface="MS PGothic" panose="020B0600070205080204" pitchFamily="34" charset="-128"/>
              </a:rPr>
              <a:t> </a:t>
            </a:r>
            <a:r>
              <a:rPr lang="nl-NL" altLang="en-US" dirty="0" err="1">
                <a:ea typeface="MS PGothic" panose="020B0600070205080204" pitchFamily="34" charset="-128"/>
              </a:rPr>
              <a:t>measurement</a:t>
            </a:r>
            <a:endParaRPr lang="nl-NL" altLang="en-US" dirty="0">
              <a:ea typeface="MS PGothic" panose="020B0600070205080204" pitchFamily="34" charset="-128"/>
            </a:endParaRPr>
          </a:p>
        </p:txBody>
      </p:sp>
      <p:sp>
        <p:nvSpPr>
          <p:cNvPr id="10242" name="Subtitel 2">
            <a:extLst>
              <a:ext uri="{FF2B5EF4-FFF2-40B4-BE49-F238E27FC236}">
                <a16:creationId xmlns:a16="http://schemas.microsoft.com/office/drawing/2014/main" id="{8E2B3C09-D13E-8250-672B-0EE82E958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50" y="1484313"/>
            <a:ext cx="6985000" cy="1879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en-US" dirty="0" err="1">
                <a:ea typeface="MS PGothic" panose="020B0600070205080204" pitchFamily="34" charset="-128"/>
              </a:rPr>
              <a:t>Principles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Methods</a:t>
            </a:r>
            <a:endParaRPr lang="nl-NL" altLang="en-US" dirty="0">
              <a:ea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en-US" dirty="0">
                <a:ea typeface="MS PGothic" panose="020B0600070205080204" pitchFamily="34" charset="-128"/>
              </a:rPr>
              <a:t>Electronic hardware &amp; software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en-US" dirty="0">
                <a:ea typeface="MS PGothic" panose="020B0600070205080204" pitchFamily="34" charset="-128"/>
              </a:rPr>
              <a:t>Data </a:t>
            </a:r>
            <a:r>
              <a:rPr lang="nl-NL" altLang="en-US" dirty="0" err="1">
                <a:ea typeface="MS PGothic" panose="020B0600070205080204" pitchFamily="34" charset="-128"/>
              </a:rPr>
              <a:t>structure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example</a:t>
            </a:r>
            <a:endParaRPr lang="nl-NL" altLang="en-US" dirty="0">
              <a:ea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en-US" dirty="0">
              <a:ea typeface="MS PGothic" panose="020B0600070205080204" pitchFamily="34" charset="-128"/>
            </a:endParaRPr>
          </a:p>
          <a:p>
            <a:pPr>
              <a:defRPr/>
            </a:pPr>
            <a:endParaRPr lang="nl-NL" altLang="en-US" dirty="0">
              <a:ea typeface="MS PGothic" panose="020B0600070205080204" pitchFamily="34" charset="-128"/>
            </a:endParaRPr>
          </a:p>
          <a:p>
            <a:pPr>
              <a:defRPr/>
            </a:pPr>
            <a:endParaRPr lang="nl-NL" altLang="en-US" dirty="0">
              <a:ea typeface="MS PGothic" panose="020B0600070205080204" pitchFamily="34" charset="-128"/>
            </a:endParaRPr>
          </a:p>
          <a:p>
            <a:pPr>
              <a:defRPr/>
            </a:pPr>
            <a:endParaRPr lang="nl-NL" altLang="en-US" dirty="0">
              <a:ea typeface="MS PGothic" panose="020B0600070205080204" pitchFamily="34" charset="-128"/>
            </a:endParaRPr>
          </a:p>
        </p:txBody>
      </p:sp>
      <p:sp>
        <p:nvSpPr>
          <p:cNvPr id="10244" name=" 2">
            <a:extLst>
              <a:ext uri="{FF2B5EF4-FFF2-40B4-BE49-F238E27FC236}">
                <a16:creationId xmlns:a16="http://schemas.microsoft.com/office/drawing/2014/main" id="{5D422053-70EF-1BA2-5F6D-39C804BB804F}"/>
              </a:ext>
            </a:extLst>
          </p:cNvPr>
          <p:cNvSpPr>
            <a:spLocks noGrp="1"/>
          </p:cNvSpPr>
          <p:nvPr/>
        </p:nvSpPr>
        <p:spPr bwMode="auto">
          <a:xfrm>
            <a:off x="107950" y="627063"/>
            <a:ext cx="89281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5EC402-4B43-6E9A-BD4C-69156789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altLang="en-US" dirty="0" err="1">
                <a:ea typeface="MS PGothic" panose="020B0600070205080204" pitchFamily="34" charset="-128"/>
              </a:rPr>
              <a:t>Principles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Methods</a:t>
            </a:r>
            <a:endParaRPr lang="nl-NL" dirty="0"/>
          </a:p>
        </p:txBody>
      </p:sp>
      <p:sp>
        <p:nvSpPr>
          <p:cNvPr id="11267" name="Tijdelijke aanduiding voor inhoud 7">
            <a:extLst>
              <a:ext uri="{FF2B5EF4-FFF2-40B4-BE49-F238E27FC236}">
                <a16:creationId xmlns:a16="http://schemas.microsoft.com/office/drawing/2014/main" id="{81D9A5C5-2B3B-4F0A-977A-EA35B3FCE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nl-NL" altLang="en-US">
                <a:latin typeface="Verdana" panose="020B0604030504040204" pitchFamily="34" charset="0"/>
              </a:rPr>
              <a:t>Height measurement?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Accellerometer?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Gyroscope?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Altimeter?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Gyroscope + Accellerometer?</a:t>
            </a:r>
          </a:p>
          <a:p>
            <a:pPr lvl="1"/>
            <a:r>
              <a:rPr lang="nl-NL" altLang="en-US" b="1">
                <a:latin typeface="Verdana" panose="020B0604030504040204" pitchFamily="34" charset="0"/>
              </a:rPr>
              <a:t>Altimeter + Accellerometer?</a:t>
            </a:r>
          </a:p>
          <a:p>
            <a:pPr lvl="1"/>
            <a:endParaRPr lang="nl-NL" altLang="en-US">
              <a:latin typeface="Verdana" panose="020B0604030504040204" pitchFamily="34" charset="0"/>
            </a:endParaRPr>
          </a:p>
          <a:p>
            <a:endParaRPr lang="nl-NL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A39A9-75C1-596B-76EA-DAEB941D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Accellerometer</a:t>
            </a:r>
            <a:endParaRPr lang="en-US" dirty="0"/>
          </a:p>
        </p:txBody>
      </p:sp>
      <p:sp>
        <p:nvSpPr>
          <p:cNvPr id="12291" name="Tijdelijke aanduiding voor inhoud 2">
            <a:extLst>
              <a:ext uri="{FF2B5EF4-FFF2-40B4-BE49-F238E27FC236}">
                <a16:creationId xmlns:a16="http://schemas.microsoft.com/office/drawing/2014/main" id="{854A184D-D9B7-71C4-648A-086BDF53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Measures acceleration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Measurements at steady intervals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Possible to acquire velocity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In function of time</a:t>
            </a:r>
          </a:p>
        </p:txBody>
      </p:sp>
      <p:pic>
        <p:nvPicPr>
          <p:cNvPr id="12292" name="Picture 2" descr="Acceleration - Free education icons">
            <a:extLst>
              <a:ext uri="{FF2B5EF4-FFF2-40B4-BE49-F238E27FC236}">
                <a16:creationId xmlns:a16="http://schemas.microsoft.com/office/drawing/2014/main" id="{50EB15B0-1F20-3D64-FCB0-38018F63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516063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F8866-E00A-0F1D-2BA0-CFE67D35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Gyroscope</a:t>
            </a:r>
          </a:p>
        </p:txBody>
      </p:sp>
      <p:sp>
        <p:nvSpPr>
          <p:cNvPr id="13315" name="Tijdelijke aanduiding voor inhoud 2">
            <a:extLst>
              <a:ext uri="{FF2B5EF4-FFF2-40B4-BE49-F238E27FC236}">
                <a16:creationId xmlns:a16="http://schemas.microsoft.com/office/drawing/2014/main" id="{B9674089-52D1-1FA8-1E9D-513AEDFE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Measures orientation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No measurements of displacement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In function of time</a:t>
            </a:r>
          </a:p>
        </p:txBody>
      </p:sp>
      <p:pic>
        <p:nvPicPr>
          <p:cNvPr id="13316" name="Picture 4" descr="Gyroscope Icon - Free PNG &amp; SVG 51888 - Noun Project">
            <a:extLst>
              <a:ext uri="{FF2B5EF4-FFF2-40B4-BE49-F238E27FC236}">
                <a16:creationId xmlns:a16="http://schemas.microsoft.com/office/drawing/2014/main" id="{A3370F79-8FF1-E970-3068-9E38B1888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08150"/>
            <a:ext cx="280987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6E781-06AC-F961-FA43-ED3D75F3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Altimeter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5F5E3D-4E26-ABF8-FCA8-DB02C140F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Measures height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Barometric sensor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Measures pressure</a:t>
            </a:r>
          </a:p>
          <a:p>
            <a:pPr lvl="2"/>
            <a:r>
              <a:rPr lang="en-US" altLang="en-US" dirty="0">
                <a:latin typeface="Verdana" panose="020B0604030504040204" pitchFamily="34" charset="0"/>
              </a:rPr>
              <a:t>Height calculated via pressure</a:t>
            </a:r>
          </a:p>
          <a:p>
            <a:pPr lvl="2"/>
            <a:endParaRPr lang="en-US" altLang="en-US" dirty="0">
              <a:latin typeface="Verdana" panose="020B060403050404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5A09670-F95B-0090-192D-D4B74ACD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230601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308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EFAD1-FFD1-D000-E794-C33DD8FF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Accelerometer+ Gyroscope</a:t>
            </a:r>
          </a:p>
        </p:txBody>
      </p:sp>
      <p:sp>
        <p:nvSpPr>
          <p:cNvPr id="14339" name="Tijdelijke aanduiding voor inhoud 2">
            <a:extLst>
              <a:ext uri="{FF2B5EF4-FFF2-40B4-BE49-F238E27FC236}">
                <a16:creationId xmlns:a16="http://schemas.microsoft.com/office/drawing/2014/main" id="{BB550282-AB5B-E5D9-A94D-A72E3B56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sz="2800" dirty="0">
                <a:latin typeface="Verdana" panose="020B0604030504040204" pitchFamily="34" charset="0"/>
              </a:rPr>
              <a:t>Measures acceleration &amp; orientation of object</a:t>
            </a:r>
          </a:p>
          <a:p>
            <a:pPr lvl="1">
              <a:buFontTx/>
              <a:buChar char="-"/>
            </a:pPr>
            <a:r>
              <a:rPr lang="en-US" altLang="en-US" dirty="0">
                <a:latin typeface="Verdana" panose="020B0604030504040204" pitchFamily="34" charset="0"/>
              </a:rPr>
              <a:t>Problems with this method?</a:t>
            </a:r>
          </a:p>
          <a:p>
            <a:pPr lvl="2">
              <a:buFontTx/>
              <a:buChar char="-"/>
            </a:pPr>
            <a:r>
              <a:rPr lang="en-US" altLang="en-US" dirty="0">
                <a:latin typeface="Verdana" panose="020B0604030504040204" pitchFamily="34" charset="0"/>
              </a:rPr>
              <a:t>If object starts rotating around it’s axis it introduces acceleration in all directions. </a:t>
            </a:r>
            <a:r>
              <a:rPr lang="en-US" altLang="en-US" dirty="0">
                <a:latin typeface="Verdana" panose="020B0604030504040204" pitchFamily="34" charset="0"/>
                <a:sym typeface="Wingdings" panose="05000000000000000000" pitchFamily="2" charset="2"/>
              </a:rPr>
              <a:t> Height can not be estimated correctly</a:t>
            </a:r>
          </a:p>
          <a:p>
            <a:pPr lvl="2">
              <a:buFontTx/>
              <a:buChar char="-"/>
            </a:pPr>
            <a:endParaRPr lang="en-US" altLang="en-US" dirty="0">
              <a:latin typeface="Verdana" panose="020B0604030504040204" pitchFamily="34" charset="0"/>
            </a:endParaRPr>
          </a:p>
          <a:p>
            <a:pPr lvl="1"/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2808F-B0F6-86FD-D86A-43E88E12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Altimeter + Accelerometer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2DDF28-BA24-D75F-4D98-D3C576F0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Measures height and acceleration of object</a:t>
            </a:r>
          </a:p>
          <a:p>
            <a:pPr lvl="1"/>
            <a:r>
              <a:rPr lang="en-US" sz="2200" dirty="0"/>
              <a:t>Height in function of time</a:t>
            </a:r>
          </a:p>
          <a:p>
            <a:pPr lvl="1"/>
            <a:r>
              <a:rPr lang="en-US" sz="2200" dirty="0"/>
              <a:t>Acceleration in function of time</a:t>
            </a:r>
          </a:p>
          <a:p>
            <a:pPr lvl="2"/>
            <a:r>
              <a:rPr lang="en-US" sz="1800" dirty="0"/>
              <a:t>X, Y, Z Displacement can be calculated</a:t>
            </a:r>
          </a:p>
        </p:txBody>
      </p:sp>
    </p:spTree>
    <p:extLst>
      <p:ext uri="{BB962C8B-B14F-4D97-AF65-F5344CB8AC3E}">
        <p14:creationId xmlns:p14="http://schemas.microsoft.com/office/powerpoint/2010/main" val="399108861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E2A89-ACDD-755A-2C8D-2209A6C3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</a:t>
            </a: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FFCBD5A-4FA4-44BD-1B01-69CE46BF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Espressif-ESP32 Microcontroller</a:t>
            </a:r>
          </a:p>
          <a:p>
            <a:pPr lvl="1"/>
            <a:r>
              <a:rPr lang="en-GB" dirty="0"/>
              <a:t>MMA8451Q</a:t>
            </a:r>
            <a:r>
              <a:rPr lang="en-US" dirty="0"/>
              <a:t> Accelerometer</a:t>
            </a:r>
          </a:p>
          <a:p>
            <a:pPr lvl="1"/>
            <a:r>
              <a:rPr lang="en-GB" dirty="0"/>
              <a:t>MPL3115A2</a:t>
            </a:r>
            <a:r>
              <a:rPr lang="en-US" dirty="0"/>
              <a:t> Altimeter</a:t>
            </a:r>
          </a:p>
          <a:p>
            <a:r>
              <a:rPr lang="en-US" dirty="0"/>
              <a:t>Specs</a:t>
            </a:r>
          </a:p>
          <a:p>
            <a:pPr lvl="1"/>
            <a:r>
              <a:rPr lang="en-US" dirty="0"/>
              <a:t>Operating voltage: 2.6v – 3.6V</a:t>
            </a:r>
          </a:p>
          <a:p>
            <a:pPr lvl="1"/>
            <a:r>
              <a:rPr lang="en-US" dirty="0"/>
              <a:t>Weight : ~40g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2693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364</Words>
  <Application>Microsoft Office PowerPoint</Application>
  <PresentationFormat>Diavoorstelling (16:9)</PresentationFormat>
  <Paragraphs>76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</vt:lpstr>
      <vt:lpstr>Verdana</vt:lpstr>
      <vt:lpstr>Wingdings</vt:lpstr>
      <vt:lpstr>Office-thema</vt:lpstr>
      <vt:lpstr>Mechanica: Rocket science</vt:lpstr>
      <vt:lpstr> Rocket height measurement</vt:lpstr>
      <vt:lpstr>Principles &amp; Methods</vt:lpstr>
      <vt:lpstr>Accellerometer</vt:lpstr>
      <vt:lpstr>Gyroscope</vt:lpstr>
      <vt:lpstr>Altimeter</vt:lpstr>
      <vt:lpstr>Accelerometer+ Gyroscope</vt:lpstr>
      <vt:lpstr>Altimeter + Accelerometer</vt:lpstr>
      <vt:lpstr>Electronic hardware &amp; software</vt:lpstr>
      <vt:lpstr>Electronic hardware &amp; software: Datasheets</vt:lpstr>
      <vt:lpstr>Electronic hardware &amp; software: Schematic</vt:lpstr>
      <vt:lpstr>Electronic hardware &amp; software: PCB</vt:lpstr>
      <vt:lpstr>Electronic hardware &amp; software</vt:lpstr>
      <vt:lpstr>Data structure &amp; example</vt:lpstr>
      <vt:lpstr>Data structure &amp; example</vt:lpstr>
      <vt:lpstr>Rocket Science</vt:lpstr>
      <vt:lpstr>Mechanica: Rocket science</vt:lpstr>
    </vt:vector>
  </TitlesOfParts>
  <Company>뿿쾐ս뿿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Studeren in het  hoger onderwijs     Luc De Schepper rector  Universiteit Hasselt</dc:title>
  <dc:creator>Mieke Daenen</dc:creator>
  <cp:lastModifiedBy>Sam Motmans</cp:lastModifiedBy>
  <cp:revision>319</cp:revision>
  <cp:lastPrinted>2010-10-06T10:08:21Z</cp:lastPrinted>
  <dcterms:created xsi:type="dcterms:W3CDTF">2012-11-05T14:29:46Z</dcterms:created>
  <dcterms:modified xsi:type="dcterms:W3CDTF">2022-09-08T13:13:44Z</dcterms:modified>
</cp:coreProperties>
</file>